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9"/>
  </p:notesMasterIdLst>
  <p:sldIdLst>
    <p:sldId id="256" r:id="rId2"/>
    <p:sldId id="319" r:id="rId3"/>
    <p:sldId id="359" r:id="rId4"/>
    <p:sldId id="614" r:id="rId5"/>
    <p:sldId id="494" r:id="rId6"/>
    <p:sldId id="496" r:id="rId7"/>
    <p:sldId id="498" r:id="rId8"/>
    <p:sldId id="499" r:id="rId9"/>
    <p:sldId id="500" r:id="rId10"/>
    <p:sldId id="501" r:id="rId11"/>
    <p:sldId id="502" r:id="rId12"/>
    <p:sldId id="615" r:id="rId13"/>
    <p:sldId id="616" r:id="rId14"/>
    <p:sldId id="617" r:id="rId15"/>
    <p:sldId id="618" r:id="rId16"/>
    <p:sldId id="619" r:id="rId17"/>
    <p:sldId id="620" r:id="rId18"/>
    <p:sldId id="621" r:id="rId19"/>
    <p:sldId id="622" r:id="rId20"/>
    <p:sldId id="623" r:id="rId21"/>
    <p:sldId id="624" r:id="rId22"/>
    <p:sldId id="625" r:id="rId23"/>
    <p:sldId id="626" r:id="rId24"/>
    <p:sldId id="627" r:id="rId25"/>
    <p:sldId id="346" r:id="rId26"/>
    <p:sldId id="357" r:id="rId27"/>
    <p:sldId id="34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Real plain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9391"/>
            <a:ext cx="10972800" cy="46256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ONCE UPON A MIDNIGHT DREARY, WHILE I PONDERED, WEAK AND WEARY,</a:t>
            </a:r>
          </a:p>
          <a:p>
            <a:pPr algn="ctr">
              <a:buNone/>
            </a:pPr>
            <a:r>
              <a:rPr lang="en-US" sz="1800" dirty="0"/>
              <a:t>OVER MANY A QUAINT AND CURIOUS VOLUME OF FORGOTTEN LORE -</a:t>
            </a:r>
          </a:p>
          <a:p>
            <a:pPr algn="ctr">
              <a:buNone/>
            </a:pPr>
            <a:r>
              <a:rPr lang="en-US" sz="1800" dirty="0"/>
              <a:t>WHILE I NODDED, NEARLY NAPPING, SUDDENLY THERE CAME A TAPPING,</a:t>
            </a:r>
          </a:p>
          <a:p>
            <a:pPr algn="ctr">
              <a:buNone/>
            </a:pPr>
            <a:r>
              <a:rPr lang="en-US" sz="1800" dirty="0"/>
              <a:t>AS OF SOME ONE GENTLY RAPPING, RAPPING AT MY CHAMBER DOOR.</a:t>
            </a:r>
          </a:p>
          <a:p>
            <a:pPr algn="ctr">
              <a:buNone/>
            </a:pPr>
            <a:r>
              <a:rPr lang="en-US" sz="1800" dirty="0"/>
              <a:t>"'TIS SOME VISITOR," I MUTTERED, "TAPPING AT MY CHAMBER DOOR -</a:t>
            </a:r>
          </a:p>
          <a:p>
            <a:pPr algn="ctr">
              <a:buNone/>
            </a:pPr>
            <a:r>
              <a:rPr lang="en-US" sz="1800" dirty="0"/>
              <a:t>            ONLY THIS AND NOTHING MORE."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AH, DISTINCTLY I REMEMBER IT WAS IN THE BLEAK DECEMBER;</a:t>
            </a:r>
          </a:p>
          <a:p>
            <a:pPr algn="ctr">
              <a:buNone/>
            </a:pPr>
            <a:r>
              <a:rPr lang="en-US" sz="1800" dirty="0"/>
              <a:t>AND EACH SEPARATE DYING EMBER WROUGHT ITS GHOST UPON THE FLOOR.</a:t>
            </a:r>
          </a:p>
          <a:p>
            <a:pPr algn="ctr">
              <a:buNone/>
            </a:pPr>
            <a:r>
              <a:rPr lang="en-US" sz="1800" dirty="0"/>
              <a:t>EAGERLY I WISHED THE MORROW; - VAINLY I HAD SOUGHT TO BORROW</a:t>
            </a:r>
          </a:p>
          <a:p>
            <a:pPr algn="ctr">
              <a:buNone/>
            </a:pPr>
            <a:r>
              <a:rPr lang="en-US" sz="1800" dirty="0"/>
              <a:t>FROM MY BOOKS SURCEASE OF SORROW - SORROW FOR THE LOST LENORE -</a:t>
            </a:r>
          </a:p>
          <a:p>
            <a:pPr algn="ctr">
              <a:buNone/>
            </a:pPr>
            <a:r>
              <a:rPr lang="en-US" sz="1800" dirty="0"/>
              <a:t>FOR THE RARE AND RADIANT MAIDEN WHOM THE ANGELS NAME LENORE -</a:t>
            </a:r>
          </a:p>
          <a:p>
            <a:pPr algn="ctr">
              <a:buNone/>
            </a:pPr>
            <a:r>
              <a:rPr lang="en-US" sz="1800" dirty="0"/>
              <a:t>            NAMELESS HERE FOR EVERMORE.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AND THE SILKEN, SAD, UNCERTAIN RUSTLING OF EACH PURPLE CURTAIN</a:t>
            </a:r>
          </a:p>
          <a:p>
            <a:pPr algn="ctr">
              <a:buNone/>
            </a:pPr>
            <a:r>
              <a:rPr lang="en-US" sz="1800" dirty="0"/>
              <a:t>THRILLED ME - FILLED ME WITH FANTASTIC TERRORS NEVER FELT BEFORE;</a:t>
            </a:r>
          </a:p>
          <a:p>
            <a:pPr algn="ctr">
              <a:buNone/>
            </a:pPr>
            <a:r>
              <a:rPr lang="en-US" sz="1800" dirty="0"/>
              <a:t>SO THAT NOW, TO STILL THE BEATING OF MY HEART, I STOOD REPEATING</a:t>
            </a:r>
          </a:p>
          <a:p>
            <a:pPr algn="ctr">
              <a:buNone/>
            </a:pPr>
            <a:r>
              <a:rPr lang="en-US" sz="1800" dirty="0"/>
              <a:t>"'TIS SOME VISITER ENTREATING ENTRANCE AT MY CHAMBER DOOR -</a:t>
            </a:r>
          </a:p>
          <a:p>
            <a:pPr algn="ctr">
              <a:buNone/>
            </a:pPr>
            <a:r>
              <a:rPr lang="en-US" sz="1800" dirty="0"/>
              <a:t>SOME LATE VISITER ENTREATING ENTRANCE AT MY CHAMBER DOOR; -</a:t>
            </a:r>
          </a:p>
          <a:p>
            <a:pPr algn="ctr">
              <a:buNone/>
            </a:pPr>
            <a:r>
              <a:rPr lang="en-US" sz="1800" dirty="0"/>
              <a:t>            THIS IT IS AND NOTHING MORE."</a:t>
            </a:r>
          </a:p>
          <a:p>
            <a:pPr algn="ctr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3418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Digram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162800" cy="4625609"/>
          </a:xfrm>
        </p:spPr>
        <p:txBody>
          <a:bodyPr>
            <a:normAutofit/>
          </a:bodyPr>
          <a:lstStyle/>
          <a:p>
            <a:r>
              <a:rPr lang="en-US" dirty="0"/>
              <a:t>These kinds of attacks can be further refined by analyzing </a:t>
            </a:r>
            <a:r>
              <a:rPr lang="en-US" dirty="0" err="1"/>
              <a:t>digrams</a:t>
            </a:r>
            <a:r>
              <a:rPr lang="en-US" dirty="0"/>
              <a:t> and trigrams (two letter and three letter sequences)</a:t>
            </a:r>
          </a:p>
          <a:p>
            <a:r>
              <a:rPr lang="en-US" dirty="0" err="1"/>
              <a:t>Digram</a:t>
            </a:r>
            <a:r>
              <a:rPr lang="en-US" dirty="0"/>
              <a:t> analysis is also an approach that can be used against transposition ciphers, since you can gain clues about which letters should be next to which others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001000" y="1673352"/>
          <a:ext cx="3581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Digrams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Trigrams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08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193B-6805-4B15-AED4-F9005E5C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substitution cipher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42DD-9120-4A2C-B3D4-200E61273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25272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Before we can try to crack a substitution cipher, we need a way to encrypt using a substitution cipher</a:t>
            </a:r>
          </a:p>
          <a:p>
            <a:r>
              <a:rPr lang="en-US" dirty="0"/>
              <a:t>We also need a key</a:t>
            </a:r>
          </a:p>
          <a:p>
            <a:r>
              <a:rPr lang="en-US" dirty="0"/>
              <a:t>A few weeks ago, we used these two functions to make a key: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53912B-7F76-4A29-94D1-4A6B6CD8B751}"/>
              </a:ext>
            </a:extLst>
          </p:cNvPr>
          <p:cNvSpPr/>
          <p:nvPr/>
        </p:nvSpPr>
        <p:spPr>
          <a:xfrm>
            <a:off x="609600" y="3962400"/>
            <a:ext cx="10972799" cy="259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makeKey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alphabet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'ABCDEFGHIJKLMNOPQRSTUVWXYZ'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key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(alphabet)):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index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(alphabet) - 1)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key = key + alphabet[index]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alphabet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removeChar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(alphabet, index)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7F1AB-59F8-4257-B67E-66CCE3613923}"/>
              </a:ext>
            </a:extLst>
          </p:cNvPr>
          <p:cNvSpPr/>
          <p:nvPr/>
        </p:nvSpPr>
        <p:spPr>
          <a:xfrm>
            <a:off x="609600" y="3048000"/>
            <a:ext cx="10972799" cy="7820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removeChar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(string, index):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string[:index] + string[index + 1:]</a:t>
            </a:r>
          </a:p>
        </p:txBody>
      </p:sp>
    </p:spTree>
    <p:extLst>
      <p:ext uri="{BB962C8B-B14F-4D97-AF65-F5344CB8AC3E}">
        <p14:creationId xmlns:p14="http://schemas.microsoft.com/office/powerpoint/2010/main" val="164397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2FD54-E0E4-4331-9EE0-3AF4A5D8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with a substitution cipher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EF618-83BC-404F-9CF4-A23BD14E3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Then, we used this function to encrypt a message with the given key: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it only works when all characters in the message are uppercase letters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3657CD-BC02-4B23-AD9A-1B85390794EC}"/>
              </a:ext>
            </a:extLst>
          </p:cNvPr>
          <p:cNvSpPr/>
          <p:nvPr/>
        </p:nvSpPr>
        <p:spPr>
          <a:xfrm>
            <a:off x="609600" y="2743200"/>
            <a:ext cx="10972799" cy="259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substitutionEncrypt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(plaintext, key):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ciphertext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letter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plaintext: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value =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(letter)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value = value -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value = key[value]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ciphertext = ciphertext + value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ciphertext</a:t>
            </a:r>
          </a:p>
        </p:txBody>
      </p:sp>
    </p:spTree>
    <p:extLst>
      <p:ext uri="{BB962C8B-B14F-4D97-AF65-F5344CB8AC3E}">
        <p14:creationId xmlns:p14="http://schemas.microsoft.com/office/powerpoint/2010/main" val="2614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89D6-9F6B-4177-AC2F-9EAB51BE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66BE5-A7B5-4941-AE65-21BA3D298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step in cracking a message is getting the frequencies of all the letters</a:t>
            </a:r>
          </a:p>
          <a:p>
            <a:r>
              <a:rPr lang="en-US" dirty="0"/>
              <a:t>We're going to use a dictionary to record the number of times each letter appears in a file</a:t>
            </a:r>
          </a:p>
          <a:p>
            <a:r>
              <a:rPr lang="en-US" dirty="0"/>
              <a:t>If we count how many total letters there are, we can go back and divide these counts to figure out the frequencies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112F-5270-4F58-B39F-622DD4B1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frequencies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A0B0A-EDC9-4419-A3A5-10901679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90800"/>
            <a:ext cx="10972800" cy="4038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Open the file</a:t>
            </a:r>
          </a:p>
          <a:p>
            <a:r>
              <a:rPr lang="en-US" dirty="0"/>
              <a:t>Read everything in the file into a single string and convert it to uppercase</a:t>
            </a:r>
          </a:p>
          <a:p>
            <a:r>
              <a:rPr lang="en-US" dirty="0"/>
              <a:t>Make a string containing all the letters of the alphabet</a:t>
            </a:r>
          </a:p>
          <a:p>
            <a:r>
              <a:rPr lang="en-US" dirty="0"/>
              <a:t>Create a dictionary, and loop over all the letters of the alphabet, setting the value in the dictionary for each one to zero</a:t>
            </a:r>
          </a:p>
          <a:p>
            <a:r>
              <a:rPr lang="en-US" dirty="0"/>
              <a:t>Loop over all the letters in the text</a:t>
            </a:r>
          </a:p>
          <a:p>
            <a:pPr lvl="1"/>
            <a:r>
              <a:rPr lang="en-US" dirty="0"/>
              <a:t>If it's in the alphabet,</a:t>
            </a:r>
          </a:p>
          <a:p>
            <a:pPr lvl="2"/>
            <a:r>
              <a:rPr lang="en-US" dirty="0"/>
              <a:t>Add one to the count for that letter in the dictionary</a:t>
            </a:r>
          </a:p>
          <a:p>
            <a:pPr lvl="2"/>
            <a:r>
              <a:rPr lang="en-US" dirty="0"/>
              <a:t>Add one to the total number of letters</a:t>
            </a:r>
          </a:p>
          <a:p>
            <a:r>
              <a:rPr lang="en-US" dirty="0"/>
              <a:t>Loop over all the letters in the alphabet</a:t>
            </a:r>
          </a:p>
          <a:p>
            <a:pPr lvl="1"/>
            <a:r>
              <a:rPr lang="en-US" dirty="0"/>
              <a:t>Divide the count for that letter in the dictionary by the total</a:t>
            </a:r>
          </a:p>
          <a:p>
            <a:r>
              <a:rPr lang="en-US" dirty="0"/>
              <a:t>Return the dictionary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0E2581-008D-4FE4-A7D0-1B5086BE02C2}"/>
              </a:ext>
            </a:extLst>
          </p:cNvPr>
          <p:cNvSpPr/>
          <p:nvPr/>
        </p:nvSpPr>
        <p:spPr>
          <a:xfrm>
            <a:off x="609600" y="17526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getFrequencies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(filename):</a:t>
            </a:r>
          </a:p>
        </p:txBody>
      </p:sp>
    </p:spTree>
    <p:extLst>
      <p:ext uri="{BB962C8B-B14F-4D97-AF65-F5344CB8AC3E}">
        <p14:creationId xmlns:p14="http://schemas.microsoft.com/office/powerpoint/2010/main" val="17165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600C9-5A80-426A-828F-FFF5BF8E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F6C27-2BC2-4904-991C-B88030B8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Tuples</a:t>
            </a:r>
            <a:r>
              <a:rPr lang="en-US" dirty="0"/>
              <a:t> in Python are like lists, except that you can't change them</a:t>
            </a:r>
          </a:p>
          <a:p>
            <a:r>
              <a:rPr lang="en-US" dirty="0"/>
              <a:t>You can still access the items in them with square brackets and an index number</a:t>
            </a:r>
          </a:p>
          <a:p>
            <a:r>
              <a:rPr lang="en-US" dirty="0"/>
              <a:t>Instead of using square brackets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to say what's in a tuple, you use parentheses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5252AD-9789-463B-AC31-A879E93C1B79}"/>
              </a:ext>
            </a:extLst>
          </p:cNvPr>
          <p:cNvSpPr/>
          <p:nvPr/>
        </p:nvSpPr>
        <p:spPr>
          <a:xfrm>
            <a:off x="609600" y="4648200"/>
            <a:ext cx="10972799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 = (4,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'wombat'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2.9)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(things[0])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4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(things[1])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wombat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(things[2])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2.9</a:t>
            </a:r>
          </a:p>
        </p:txBody>
      </p:sp>
    </p:spTree>
    <p:extLst>
      <p:ext uri="{BB962C8B-B14F-4D97-AF65-F5344CB8AC3E}">
        <p14:creationId xmlns:p14="http://schemas.microsoft.com/office/powerpoint/2010/main" val="278024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AF-1A6A-430F-84C4-DA0837C3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talking about tuples?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290EF-BDFB-48F2-8761-092FC06A8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want to return multiple things from a function, you can always return a tuple</a:t>
            </a:r>
          </a:p>
          <a:p>
            <a:r>
              <a:rPr lang="en-US" dirty="0"/>
              <a:t>Also, when you iterate over the items in a dictionary, each one is a tuple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251E9B-1DED-4E64-AA75-1ED123BC39CF}"/>
              </a:ext>
            </a:extLst>
          </p:cNvPr>
          <p:cNvSpPr/>
          <p:nvPr/>
        </p:nvSpPr>
        <p:spPr>
          <a:xfrm>
            <a:off x="609600" y="37338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sounds = {1 :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'Do'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 : 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'Re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 :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sounds.items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(pair)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(1, 'Do')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(2,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'Re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(3, 'Mi')</a:t>
            </a:r>
          </a:p>
        </p:txBody>
      </p:sp>
    </p:spTree>
    <p:extLst>
      <p:ext uri="{BB962C8B-B14F-4D97-AF65-F5344CB8AC3E}">
        <p14:creationId xmlns:p14="http://schemas.microsoft.com/office/powerpoint/2010/main" val="86416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FD24-EDDC-4068-BBCA-96E3D8F1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4F5E5-0DB9-4C4B-99EB-2F4DC66E1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turn an </a:t>
            </a:r>
            <a:r>
              <a:rPr lang="en-US" dirty="0" err="1"/>
              <a:t>iterable</a:t>
            </a:r>
            <a:r>
              <a:rPr lang="en-US" dirty="0"/>
              <a:t> thing into a list, you can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 to convert the items in a dictionary into a list of tuples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A852BE-37F9-464C-8766-1206015D8A9D}"/>
              </a:ext>
            </a:extLst>
          </p:cNvPr>
          <p:cNvSpPr/>
          <p:nvPr/>
        </p:nvSpPr>
        <p:spPr>
          <a:xfrm>
            <a:off x="609600" y="28956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(range(5))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[0, 1, 2, 3, 4]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D77668-134E-4160-99EB-AA32EC422AB3}"/>
              </a:ext>
            </a:extLst>
          </p:cNvPr>
          <p:cNvSpPr/>
          <p:nvPr/>
        </p:nvSpPr>
        <p:spPr>
          <a:xfrm>
            <a:off x="609600" y="4953000"/>
            <a:ext cx="10972799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sounds = {1 :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'Do'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 : 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'Re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 :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pairs =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sounds.items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[(1, 'Do'), (2,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'Re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(3, 'Mi')]</a:t>
            </a:r>
          </a:p>
        </p:txBody>
      </p:sp>
    </p:spTree>
    <p:extLst>
      <p:ext uri="{BB962C8B-B14F-4D97-AF65-F5344CB8AC3E}">
        <p14:creationId xmlns:p14="http://schemas.microsoft.com/office/powerpoint/2010/main" val="331418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5DEB-5674-414D-BB6C-3277164F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with letter frequencies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C7D9-68D1-4644-BDF9-9BE4C4071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 we talk all about tuples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?</a:t>
            </a:r>
          </a:p>
          <a:p>
            <a:r>
              <a:rPr lang="en-US" dirty="0"/>
              <a:t>We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to turn the dictionary we made into a list of letters and their frequencies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could only sort this list, we'd have a list from the most common letters down to the least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D4156-223A-4922-9FB1-74EF3C380824}"/>
              </a:ext>
            </a:extLst>
          </p:cNvPr>
          <p:cNvSpPr/>
          <p:nvPr/>
        </p:nvSpPr>
        <p:spPr>
          <a:xfrm>
            <a:off x="609600" y="3733800"/>
            <a:ext cx="10972799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getFrequencies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'gettysburg.txt'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frequencies =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dictionary.items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196012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Cryptanalysis</a:t>
            </a:r>
          </a:p>
          <a:p>
            <a:r>
              <a:rPr lang="en-US" dirty="0"/>
              <a:t>Cracking the rail fence cipher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3FF2-30D6-4EF4-8B48-1F771218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 list in an arbitrary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FBAF4-A8D0-4E95-B089-02F1414E1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have a list (called, say,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things</a:t>
            </a:r>
            <a:r>
              <a:rPr lang="en-US" dirty="0"/>
              <a:t>), you can sort it with the sort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that only works if the items in things are items that Python knows how to sort, like strings or numbers</a:t>
            </a:r>
          </a:p>
          <a:p>
            <a:r>
              <a:rPr lang="en-US" dirty="0"/>
              <a:t>If you want to sort arbitrary items, you have to pass in a function that says how you want them sorted, using a special named argument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81F02-E66F-4C29-B787-E04EA6E4CE8D}"/>
              </a:ext>
            </a:extLst>
          </p:cNvPr>
          <p:cNvSpPr/>
          <p:nvPr/>
        </p:nvSpPr>
        <p:spPr>
          <a:xfrm>
            <a:off x="609600" y="27432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B78A5D-27E2-4071-9621-B7A67B2B07C6}"/>
              </a:ext>
            </a:extLst>
          </p:cNvPr>
          <p:cNvSpPr/>
          <p:nvPr/>
        </p:nvSpPr>
        <p:spPr>
          <a:xfrm>
            <a:off x="609600" y="57150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(key=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howToSort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34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09D2-8BD2-4F6A-99B5-1C93C01D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4544C-8AF4-42FF-94CC-061D590D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case, we have a list of tuples that look like this: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('A', 0.08162203832186278)</a:t>
            </a:r>
          </a:p>
          <a:p>
            <a:r>
              <a:rPr lang="en-US" dirty="0"/>
              <a:t>We want to sort by the second thing, the frequency</a:t>
            </a:r>
          </a:p>
          <a:p>
            <a:r>
              <a:rPr lang="en-US" dirty="0"/>
              <a:t>We can write a simple function that gives the second thing (which has index 1) in a tuple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02C36E-97E8-4320-9235-961E91996163}"/>
              </a:ext>
            </a:extLst>
          </p:cNvPr>
          <p:cNvSpPr/>
          <p:nvPr/>
        </p:nvSpPr>
        <p:spPr>
          <a:xfrm>
            <a:off x="609600" y="4572000"/>
            <a:ext cx="10972799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second(pair):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pair[1]</a:t>
            </a:r>
          </a:p>
        </p:txBody>
      </p:sp>
    </p:spTree>
    <p:extLst>
      <p:ext uri="{BB962C8B-B14F-4D97-AF65-F5344CB8AC3E}">
        <p14:creationId xmlns:p14="http://schemas.microsoft.com/office/powerpoint/2010/main" val="27735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FD70-1A3F-4A03-AA7F-77A2337A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E4C08-064A-4424-AA78-BEDFCF67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With custom sorting, we can get the frequencies from a file and sort them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Unfortunately, doing so sorts the frequencies from least frequent to most frequent</a:t>
            </a:r>
          </a:p>
          <a:p>
            <a:r>
              <a:rPr lang="en-US" dirty="0"/>
              <a:t>To fix it, we have to pass True to another special named argument called reverse: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72DFA5-0F3A-49E7-AE5B-4218FAACD611}"/>
              </a:ext>
            </a:extLst>
          </p:cNvPr>
          <p:cNvSpPr/>
          <p:nvPr/>
        </p:nvSpPr>
        <p:spPr>
          <a:xfrm>
            <a:off x="609600" y="2590800"/>
            <a:ext cx="10972799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getFrequencies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'gettysburg.txt'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frequencies =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dictionary.items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frequencies.sort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(key=second)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0A4C24-A3EA-420F-9855-FB5FD5CFDA41}"/>
              </a:ext>
            </a:extLst>
          </p:cNvPr>
          <p:cNvSpPr/>
          <p:nvPr/>
        </p:nvSpPr>
        <p:spPr>
          <a:xfrm>
            <a:off x="609600" y="5334000"/>
            <a:ext cx="10972799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 =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getFrequencies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'gettysburg.txt'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frequencies =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dictionary.items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frequencies.sort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(key=second, reverse=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189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2B1B2-4A43-4D74-B4CF-F40ED4FA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substitution cracking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54819-6610-42B1-9C74-FD6DD6C6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0"/>
            <a:ext cx="10972800" cy="38862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Sort the letters by frequency from the ciphertext file</a:t>
            </a:r>
          </a:p>
          <a:p>
            <a:r>
              <a:rPr lang="en-US" dirty="0"/>
              <a:t>Sort the letters by frequency from the sample file</a:t>
            </a:r>
          </a:p>
          <a:p>
            <a:r>
              <a:rPr lang="en-US" dirty="0"/>
              <a:t>Make a dictionary</a:t>
            </a:r>
          </a:p>
          <a:p>
            <a:r>
              <a:rPr lang="en-US" dirty="0"/>
              <a:t>Loop through all the letters sorted by frequency from the ciphertext</a:t>
            </a:r>
          </a:p>
          <a:p>
            <a:pPr lvl="1"/>
            <a:r>
              <a:rPr lang="en-US" dirty="0"/>
              <a:t>Store the corresponding letter (sorted in the same order) from the sample file into the dictionary</a:t>
            </a:r>
          </a:p>
          <a:p>
            <a:r>
              <a:rPr lang="en-US" dirty="0"/>
              <a:t>Open the ciphertext file again</a:t>
            </a:r>
          </a:p>
          <a:p>
            <a:r>
              <a:rPr lang="en-US" dirty="0"/>
              <a:t>Loop over all the letters in the ciphertext</a:t>
            </a:r>
          </a:p>
          <a:p>
            <a:pPr lvl="1"/>
            <a:r>
              <a:rPr lang="en-US" dirty="0"/>
              <a:t>If it's an uppercase letter</a:t>
            </a:r>
          </a:p>
          <a:p>
            <a:pPr lvl="2"/>
            <a:r>
              <a:rPr lang="en-US" dirty="0"/>
              <a:t>Look up its corresponding letter from the dictionary and put it into the output string</a:t>
            </a:r>
          </a:p>
          <a:p>
            <a:r>
              <a:rPr lang="en-US" dirty="0"/>
              <a:t>Return the output string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9ED937-B8C6-4C82-B610-20E0EA6C558F}"/>
              </a:ext>
            </a:extLst>
          </p:cNvPr>
          <p:cNvSpPr/>
          <p:nvPr/>
        </p:nvSpPr>
        <p:spPr>
          <a:xfrm>
            <a:off x="609600" y="17526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crackSubstitution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cipherFile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sampleFile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401891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1925-418C-4836-AAFC-EC89A29F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0E0BD-F8E1-46A2-816B-B0D1E938A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cases, this approach won't work right away</a:t>
            </a:r>
          </a:p>
          <a:p>
            <a:r>
              <a:rPr lang="en-US" dirty="0"/>
              <a:t>Some of the letters will probably be right</a:t>
            </a:r>
          </a:p>
          <a:p>
            <a:r>
              <a:rPr lang="en-US" dirty="0"/>
              <a:t>Many will probably be off by a few places because they were more or less common than the sample file</a:t>
            </a:r>
          </a:p>
          <a:p>
            <a:r>
              <a:rPr lang="en-US" dirty="0"/>
              <a:t>As we mentioned earlier, tricks using multiple letter sequences are needed to improve the output</a:t>
            </a:r>
          </a:p>
        </p:txBody>
      </p:sp>
    </p:spTree>
    <p:extLst>
      <p:ext uri="{BB962C8B-B14F-4D97-AF65-F5344CB8AC3E}">
        <p14:creationId xmlns:p14="http://schemas.microsoft.com/office/powerpoint/2010/main" val="379893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time for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Work </a:t>
            </a:r>
            <a:r>
              <a:rPr lang="en-US" b="1" dirty="0"/>
              <a:t>on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 of Substitution Ciphers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Simple monoalphabetic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96000" cy="4625609"/>
          </a:xfrm>
        </p:spPr>
        <p:txBody>
          <a:bodyPr/>
          <a:lstStyle/>
          <a:p>
            <a:r>
              <a:rPr lang="en-US" dirty="0"/>
              <a:t>English language defeats us</a:t>
            </a:r>
          </a:p>
          <a:p>
            <a:r>
              <a:rPr lang="en-US" dirty="0"/>
              <a:t>Some letters are used more frequently than others: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ETAOINSHRDLU</a:t>
            </a:r>
          </a:p>
          <a:p>
            <a:r>
              <a:rPr lang="en-US" dirty="0"/>
              <a:t>Longer texts will behave	more consistently</a:t>
            </a:r>
          </a:p>
          <a:p>
            <a:r>
              <a:rPr lang="en-US" dirty="0"/>
              <a:t>Make a histogram, 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break the cipher</a:t>
            </a:r>
          </a:p>
        </p:txBody>
      </p:sp>
      <p:pic>
        <p:nvPicPr>
          <p:cNvPr id="37892" name="Picture 4" descr="C:\Users\Barry\Desktop\English-s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56007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Frequency attack</a:t>
            </a:r>
          </a:p>
        </p:txBody>
      </p:sp>
    </p:spTree>
    <p:extLst>
      <p:ext uri="{BB962C8B-B14F-4D97-AF65-F5344CB8AC3E}">
        <p14:creationId xmlns:p14="http://schemas.microsoft.com/office/powerpoint/2010/main" val="74302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Cipher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1066800"/>
            <a:ext cx="10972800" cy="46256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SPHB JLSP K ECGPCQFT GYBKYD, VFCMB C LSPGBYBG, VBKX KPG VBKYD,</a:t>
            </a:r>
          </a:p>
          <a:p>
            <a:pPr algn="ctr">
              <a:buNone/>
            </a:pPr>
            <a:r>
              <a:rPr lang="en-US" sz="1800" dirty="0"/>
              <a:t>SOBY EKPD K RJKCPT KPG HJYCSJU OSMJEB SZ ZSYQSTTBP MSYB -</a:t>
            </a:r>
          </a:p>
          <a:p>
            <a:pPr algn="ctr">
              <a:buNone/>
            </a:pPr>
            <a:r>
              <a:rPr lang="en-US" sz="1800" dirty="0"/>
              <a:t>VFCMB C PSGGBG, PBKYMD PKLLCPQ, UJGGBPMD TFBYB HKEB K TKLLCPQ,</a:t>
            </a:r>
          </a:p>
          <a:p>
            <a:pPr algn="ctr">
              <a:buNone/>
            </a:pPr>
            <a:r>
              <a:rPr lang="en-US" sz="1800" dirty="0"/>
              <a:t>KU SZ USEB SPB QBPTMD YKLLCPQ, YKLLCPQ KT ED HFKEIBY GSSY.</a:t>
            </a:r>
          </a:p>
          <a:p>
            <a:pPr algn="ctr">
              <a:buNone/>
            </a:pPr>
            <a:r>
              <a:rPr lang="en-US" sz="1800" dirty="0"/>
              <a:t>"'TCU USEB OCUCTSY," C EJTTBYBG, "TKLLCPQ KT ED HFKEIBY GSSY -</a:t>
            </a:r>
          </a:p>
          <a:p>
            <a:pPr algn="ctr">
              <a:buNone/>
            </a:pPr>
            <a:r>
              <a:rPr lang="en-US" sz="1800" dirty="0"/>
              <a:t>            SPMD TFCU KPG PSTFCPQ ESYB."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KF, GCUTCPHTMD C YBEBEIBY CT VKU CP TFB IMBKX GBHBEIBY;</a:t>
            </a:r>
          </a:p>
          <a:p>
            <a:pPr algn="ctr">
              <a:buNone/>
            </a:pPr>
            <a:r>
              <a:rPr lang="en-US" sz="1800" dirty="0"/>
              <a:t>KPG BKHF UBLKYKTB GDCPQ BEIBY VYSJQFT CTU QFSUT JLSP TFB ZMSSY.</a:t>
            </a:r>
          </a:p>
          <a:p>
            <a:pPr algn="ctr">
              <a:buNone/>
            </a:pPr>
            <a:r>
              <a:rPr lang="en-US" sz="1800" dirty="0"/>
              <a:t>BKQBYMD C VCUFBG TFB ESYYSV; - OKCPMD C FKG USJQFT TS ISYYSV</a:t>
            </a:r>
          </a:p>
          <a:p>
            <a:pPr algn="ctr">
              <a:buNone/>
            </a:pPr>
            <a:r>
              <a:rPr lang="en-US" sz="1800" dirty="0"/>
              <a:t>ZYSE ED ISSXU UJYHBKUB SZ USYYSV - USYYSV ZSY TFB MSUT MBPSYB -</a:t>
            </a:r>
          </a:p>
          <a:p>
            <a:pPr algn="ctr">
              <a:buNone/>
            </a:pPr>
            <a:r>
              <a:rPr lang="en-US" sz="1800" dirty="0"/>
              <a:t>ZSY TFB YKYB KPG YKGCKPT EKCGBP VFSE TFB KPQBMU PKEB MBPSYB -</a:t>
            </a:r>
          </a:p>
          <a:p>
            <a:pPr algn="ctr">
              <a:buNone/>
            </a:pPr>
            <a:r>
              <a:rPr lang="en-US" sz="1800" dirty="0"/>
              <a:t>            PKEBMBUU FBYB ZSY BOBYESYB.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KPG TFB UCMXBP, UKG, JPHBYTKCP YJUTMCPQ SZ BKHF LJYLMB HJYTKCP</a:t>
            </a:r>
          </a:p>
          <a:p>
            <a:pPr algn="ctr">
              <a:buNone/>
            </a:pPr>
            <a:r>
              <a:rPr lang="en-US" sz="1800" dirty="0"/>
              <a:t>TFYCMMBG EB - ZCMMBG EB VCTF ZKPTKUTCH TBYYSYU PBOBY ZBMT IBZSYB;</a:t>
            </a:r>
          </a:p>
          <a:p>
            <a:pPr algn="ctr">
              <a:buNone/>
            </a:pPr>
            <a:r>
              <a:rPr lang="en-US" sz="1800" dirty="0"/>
              <a:t>US TFKT PSV, TS UTCMM TFB IBKTCPQ SZ ED FBKYT, C UTSSG YBLBKTCPQ</a:t>
            </a:r>
          </a:p>
          <a:p>
            <a:pPr algn="ctr">
              <a:buNone/>
            </a:pPr>
            <a:r>
              <a:rPr lang="en-US" sz="1800" dirty="0"/>
              <a:t>"'TCU USEB OCUCTBY BPTYBKTCPQ BPTYKPHB KT ED HFKEIBY GSSY -</a:t>
            </a:r>
          </a:p>
          <a:p>
            <a:pPr algn="ctr">
              <a:buNone/>
            </a:pPr>
            <a:r>
              <a:rPr lang="en-US" sz="1800" dirty="0"/>
              <a:t>USEB MKTB OCUCTBY BPTYBKTCPQ BPTYKPHB KT ED HFKEIBY GSSY; -</a:t>
            </a:r>
          </a:p>
          <a:p>
            <a:pPr algn="ctr">
              <a:buNone/>
            </a:pPr>
            <a:r>
              <a:rPr lang="en-US" sz="1800" dirty="0"/>
              <a:t>            TFCU CT CU KPG PSTFCPQ ESYB."</a:t>
            </a:r>
          </a:p>
        </p:txBody>
      </p:sp>
    </p:spTree>
    <p:extLst>
      <p:ext uri="{BB962C8B-B14F-4D97-AF65-F5344CB8AC3E}">
        <p14:creationId xmlns:p14="http://schemas.microsoft.com/office/powerpoint/2010/main" val="402156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Moving toward plain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8542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SNPE YMSN A LIDNIUHO DTEATF, WHICE I MSNDETED, WEAK AND WEATF,</a:t>
            </a:r>
          </a:p>
          <a:p>
            <a:pPr algn="ctr">
              <a:buNone/>
            </a:pPr>
            <a:r>
              <a:rPr lang="en-US" sz="1800" dirty="0"/>
              <a:t>SVET LANF A XYAINO AND PYTISYR VSCYLE SG GSTUSOOEN CSTE -</a:t>
            </a:r>
          </a:p>
          <a:p>
            <a:pPr algn="ctr">
              <a:buNone/>
            </a:pPr>
            <a:r>
              <a:rPr lang="en-US" sz="1800" dirty="0"/>
              <a:t>WHICE I NSDDED, NEATCF NAMMINU, RYDDENCF OHETE PALE A OAMMINU,</a:t>
            </a:r>
          </a:p>
          <a:p>
            <a:pPr algn="ctr">
              <a:buNone/>
            </a:pPr>
            <a:r>
              <a:rPr lang="en-US" sz="1800" dirty="0"/>
              <a:t>AR SG RSLE SNE UENOCF TAMMINU, TAMMINU AO LF PHALBET DSST.</a:t>
            </a:r>
          </a:p>
          <a:p>
            <a:pPr algn="ctr">
              <a:buNone/>
            </a:pPr>
            <a:r>
              <a:rPr lang="en-US" sz="1800" dirty="0"/>
              <a:t>"'OIR RSLE VIRIOST," I LYOOETED, "OAMMINU AO LF PHALBET DSST -</a:t>
            </a:r>
          </a:p>
          <a:p>
            <a:pPr algn="ctr">
              <a:buNone/>
            </a:pPr>
            <a:r>
              <a:rPr lang="en-US" sz="1800" dirty="0"/>
              <a:t>            SNCF OHIR AND NSOHINU LSTE."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AH, DIROINPOCF I TELELBET IO WAR IN OHE BCEAK DEPELBET;</a:t>
            </a:r>
          </a:p>
          <a:p>
            <a:pPr algn="ctr">
              <a:buNone/>
            </a:pPr>
            <a:r>
              <a:rPr lang="en-US" sz="1800" dirty="0"/>
              <a:t>AND EAPH REMATAOE DFINU ELBET WTSYUHO IOR UHSRO YMSN OHE GCSST.</a:t>
            </a:r>
          </a:p>
          <a:p>
            <a:pPr algn="ctr">
              <a:buNone/>
            </a:pPr>
            <a:r>
              <a:rPr lang="en-US" sz="1800" dirty="0"/>
              <a:t>EAUETCF I WIRHED OHE LSTTSW; - VAINCF I HAD RSYUHO OS BSTTSW</a:t>
            </a:r>
          </a:p>
          <a:p>
            <a:pPr algn="ctr">
              <a:buNone/>
            </a:pPr>
            <a:r>
              <a:rPr lang="en-US" sz="1800" dirty="0"/>
              <a:t>GTSL LF BSSKR RYTPEARE SG RSTTSW - RSTTSW GST OHE CSRO CENSTE -</a:t>
            </a:r>
          </a:p>
          <a:p>
            <a:pPr algn="ctr">
              <a:buNone/>
            </a:pPr>
            <a:r>
              <a:rPr lang="en-US" sz="1800" dirty="0"/>
              <a:t>GST OHE TATE AND TADIANO LAIDEN WHSL OHE ANUECR NALE CENSTE -</a:t>
            </a:r>
          </a:p>
          <a:p>
            <a:pPr algn="ctr">
              <a:buNone/>
            </a:pPr>
            <a:r>
              <a:rPr lang="en-US" sz="1800" dirty="0"/>
              <a:t>            NALECERR HETE GST EVETLSTE.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AND OHE RICKEN, RAD, YNPETOAIN TYROCINU SG EAPH MYTMCE PYTOAIN</a:t>
            </a:r>
          </a:p>
          <a:p>
            <a:pPr algn="ctr">
              <a:buNone/>
            </a:pPr>
            <a:r>
              <a:rPr lang="en-US" sz="1800" dirty="0"/>
              <a:t>OHTICCED LE - GICCED LE WIOH GANOAROIP OETTSTR NEVET GECO BEGSTE;</a:t>
            </a:r>
          </a:p>
          <a:p>
            <a:pPr algn="ctr">
              <a:buNone/>
            </a:pPr>
            <a:r>
              <a:rPr lang="en-US" sz="1800" dirty="0"/>
              <a:t>RS OHAO NSW, OS ROICC OHE BEAOINU SG LF HEATO, I ROSSD TEMEAOINU</a:t>
            </a:r>
          </a:p>
          <a:p>
            <a:pPr algn="ctr">
              <a:buNone/>
            </a:pPr>
            <a:r>
              <a:rPr lang="en-US" sz="1800" dirty="0"/>
              <a:t>"'OIR RSLE VIRIOET ENOTEAOINU ENOTANPE AO LF PHALBET DSST -</a:t>
            </a:r>
          </a:p>
          <a:p>
            <a:pPr algn="ctr">
              <a:buNone/>
            </a:pPr>
            <a:r>
              <a:rPr lang="en-US" sz="1800" dirty="0"/>
              <a:t>RSLE CAOE VIRIOET ENOTEAOINU ENOTANPE AO LF PHALBET DSST; -</a:t>
            </a:r>
          </a:p>
          <a:p>
            <a:pPr algn="ctr">
              <a:buNone/>
            </a:pPr>
            <a:r>
              <a:rPr lang="en-US" sz="1800" dirty="0"/>
              <a:t>            OHIR IO IR AND NSOHINU LSTE."</a:t>
            </a:r>
          </a:p>
        </p:txBody>
      </p:sp>
    </p:spTree>
    <p:extLst>
      <p:ext uri="{BB962C8B-B14F-4D97-AF65-F5344CB8AC3E}">
        <p14:creationId xmlns:p14="http://schemas.microsoft.com/office/powerpoint/2010/main" val="1537859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7568</TotalTime>
  <Words>2018</Words>
  <Application>Microsoft Office PowerPoint</Application>
  <PresentationFormat>Widescreen</PresentationFormat>
  <Paragraphs>307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Cryptanalysis of Substitution Ciphers</vt:lpstr>
      <vt:lpstr>Simple monoalphabetic substitution cipher</vt:lpstr>
      <vt:lpstr>Frequency attack</vt:lpstr>
      <vt:lpstr>Cipher text</vt:lpstr>
      <vt:lpstr>Moving toward plain text</vt:lpstr>
      <vt:lpstr>Real plain text</vt:lpstr>
      <vt:lpstr>Digram analysis</vt:lpstr>
      <vt:lpstr>Implementing a substitution cipher</vt:lpstr>
      <vt:lpstr>Encrypting with a substitution cipher</vt:lpstr>
      <vt:lpstr>Frequencies</vt:lpstr>
      <vt:lpstr>Getting the frequencies</vt:lpstr>
      <vt:lpstr>Tuples</vt:lpstr>
      <vt:lpstr>Why are we talking about tuples?</vt:lpstr>
      <vt:lpstr>The list() function</vt:lpstr>
      <vt:lpstr>Using list() with letter frequencies</vt:lpstr>
      <vt:lpstr>Sorting a list in an arbitrary way</vt:lpstr>
      <vt:lpstr>Sorting tuples</vt:lpstr>
      <vt:lpstr>Putting it all together</vt:lpstr>
      <vt:lpstr>Final substitution cracking function</vt:lpstr>
      <vt:lpstr>Some observations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629</cp:revision>
  <dcterms:created xsi:type="dcterms:W3CDTF">2009-01-11T21:03:04Z</dcterms:created>
  <dcterms:modified xsi:type="dcterms:W3CDTF">2023-10-18T19:56:32Z</dcterms:modified>
</cp:coreProperties>
</file>